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322" r:id="rId2"/>
    <p:sldId id="441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370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372" r:id="rId22"/>
    <p:sldId id="429" r:id="rId23"/>
    <p:sldId id="445" r:id="rId24"/>
    <p:sldId id="430" r:id="rId25"/>
    <p:sldId id="375" r:id="rId26"/>
    <p:sldId id="363" r:id="rId27"/>
    <p:sldId id="432" r:id="rId28"/>
    <p:sldId id="378" r:id="rId29"/>
    <p:sldId id="377" r:id="rId30"/>
    <p:sldId id="447" r:id="rId31"/>
    <p:sldId id="448" r:id="rId32"/>
    <p:sldId id="434" r:id="rId33"/>
    <p:sldId id="383" r:id="rId34"/>
    <p:sldId id="449" r:id="rId35"/>
    <p:sldId id="450" r:id="rId36"/>
    <p:sldId id="451" r:id="rId37"/>
    <p:sldId id="452" r:id="rId38"/>
    <p:sldId id="453" r:id="rId39"/>
    <p:sldId id="379" r:id="rId40"/>
    <p:sldId id="409" r:id="rId41"/>
    <p:sldId id="381" r:id="rId42"/>
    <p:sldId id="437" r:id="rId43"/>
    <p:sldId id="385" r:id="rId44"/>
    <p:sldId id="386" r:id="rId45"/>
    <p:sldId id="388" r:id="rId46"/>
    <p:sldId id="389" r:id="rId47"/>
    <p:sldId id="439" r:id="rId48"/>
    <p:sldId id="438" r:id="rId49"/>
    <p:sldId id="390" r:id="rId50"/>
    <p:sldId id="392" r:id="rId51"/>
    <p:sldId id="393" r:id="rId52"/>
    <p:sldId id="395" r:id="rId53"/>
    <p:sldId id="442" r:id="rId54"/>
    <p:sldId id="398" r:id="rId55"/>
    <p:sldId id="400" r:id="rId56"/>
    <p:sldId id="401" r:id="rId57"/>
    <p:sldId id="402" r:id="rId58"/>
    <p:sldId id="403" r:id="rId59"/>
    <p:sldId id="406" r:id="rId60"/>
    <p:sldId id="440" r:id="rId61"/>
    <p:sldId id="454" r:id="rId62"/>
    <p:sldId id="413" r:id="rId6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372"/>
            <p14:sldId id="429"/>
            <p14:sldId id="445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9E7A7"/>
    <a:srgbClr val="669900"/>
    <a:srgbClr val="FF5B5B"/>
    <a:srgbClr val="8BB0CF"/>
    <a:srgbClr val="7AA5C8"/>
    <a:srgbClr val="42739C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86441" autoAdjust="0"/>
  </p:normalViewPr>
  <p:slideViewPr>
    <p:cSldViewPr>
      <p:cViewPr varScale="1">
        <p:scale>
          <a:sx n="111" d="100"/>
          <a:sy n="111" d="100"/>
        </p:scale>
        <p:origin x="1454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6738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–2</a:t>
            </a:r>
            <a:r>
              <a:rPr lang="ko-KR" altLang="en-US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/* </a:t>
            </a:r>
            <a:r>
              <a:rPr lang="ko-KR" altLang="en-US" sz="1200" dirty="0" smtClean="0"/>
              <a:t>자바스크립트 파일 </a:t>
            </a:r>
            <a:r>
              <a:rPr lang="en-US" altLang="ko-KR" sz="1200" dirty="0" smtClean="0"/>
              <a:t>lib.js */</a:t>
            </a:r>
          </a:p>
          <a:p>
            <a:pPr defTabSz="180000"/>
            <a:r>
              <a:rPr lang="en-US" altLang="ko-KR" sz="1200" dirty="0" smtClean="0"/>
              <a:t>function </a:t>
            </a:r>
            <a:r>
              <a:rPr lang="en-US" altLang="ko-KR" sz="1200" dirty="0"/>
              <a:t>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25423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354893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79178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링크의 </a:t>
            </a:r>
            <a:r>
              <a:rPr lang="en-US" altLang="ko-KR" sz="1400" dirty="0" err="1" smtClean="0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 smtClean="0"/>
              <a:t>?')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클릭해보세요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웹 </a:t>
            </a:r>
            <a:r>
              <a:rPr lang="ko-KR" altLang="en-US" dirty="0" smtClean="0"/>
              <a:t>페이지에 직접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브라우저 윈도우에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</a:t>
            </a:r>
            <a:r>
              <a:rPr lang="en-US" altLang="ko-KR" dirty="0" smtClean="0"/>
              <a:t>h3&gt;Welcome</a:t>
            </a:r>
            <a:r>
              <a:rPr lang="en-US" altLang="ko-KR" dirty="0"/>
              <a:t>!&lt;/</a:t>
            </a:r>
            <a:r>
              <a:rPr lang="en-US" altLang="ko-KR" dirty="0" smtClean="0"/>
              <a:t>h3&gt;");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document.writeln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</a:t>
            </a:r>
            <a:r>
              <a:rPr lang="en-US" altLang="ko-KR" dirty="0" smtClean="0"/>
              <a:t>n＇</a:t>
            </a:r>
            <a:r>
              <a:rPr lang="ko-KR" altLang="en-US" dirty="0" smtClean="0"/>
              <a:t>을 덧붙여 출력</a:t>
            </a:r>
            <a:endParaRPr lang="en-US" altLang="ko-KR" dirty="0" smtClean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</a:t>
            </a:r>
            <a:r>
              <a:rPr lang="ko-KR" altLang="en-US" dirty="0" smtClean="0"/>
              <a:t>덧붙이는 것은 고작해야 </a:t>
            </a:r>
            <a:r>
              <a:rPr lang="ko-KR" altLang="en-US" dirty="0"/>
              <a:t>빈칸 </a:t>
            </a:r>
            <a:r>
              <a:rPr lang="ko-KR" altLang="en-US" dirty="0" smtClean="0"/>
              <a:t>하나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줄로 넘어가는 것은 </a:t>
            </a:r>
            <a:r>
              <a:rPr lang="ko-KR" altLang="en-US" dirty="0" smtClean="0"/>
              <a:t>아님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-5 </a:t>
            </a:r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페이지에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</a:t>
            </a:r>
            <a:r>
              <a:rPr lang="en-US" altLang="ko-KR" sz="1400" dirty="0" smtClean="0"/>
              <a:t>title&gt;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en-US" altLang="ko-KR" sz="1400" dirty="0" err="1"/>
              <a:t>document.write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</a:t>
            </a:r>
            <a:r>
              <a:rPr lang="en-US" altLang="ko-KR" sz="1400" b="1" dirty="0" smtClean="0"/>
              <a:t>h3&gt;Welcome</a:t>
            </a:r>
            <a:r>
              <a:rPr lang="en-US" altLang="ko-KR" sz="1400" b="1" dirty="0"/>
              <a:t>!&lt;/</a:t>
            </a:r>
            <a:r>
              <a:rPr lang="en-US" altLang="ko-KR" sz="1400" b="1" dirty="0" smtClean="0"/>
              <a:t>h3&gt;");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</a:t>
            </a:r>
            <a:r>
              <a:rPr lang="en-US" altLang="ko-KR" sz="1400" b="1" dirty="0" smtClean="0"/>
              <a:t>&gt;");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/>
              <a:t>프롬프트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prompt(</a:t>
            </a:r>
            <a:r>
              <a:rPr lang="en-US" altLang="ko-KR" dirty="0"/>
              <a:t>"</a:t>
            </a:r>
            <a:r>
              <a:rPr lang="ko-KR" altLang="en-US" dirty="0" smtClean="0"/>
              <a:t>메시지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"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입력값</a:t>
            </a:r>
            <a:r>
              <a:rPr lang="en-US" altLang="ko-KR" dirty="0"/>
              <a:t>"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if(ret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확인 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confirm("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“메시지</a:t>
            </a:r>
            <a:r>
              <a:rPr lang="ko-KR" altLang="en-US" dirty="0"/>
              <a:t>”를 출력하고 </a:t>
            </a:r>
            <a:r>
              <a:rPr lang="ko-KR" altLang="en-US" dirty="0" smtClean="0"/>
              <a:t>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버튼을 </a:t>
            </a:r>
            <a:r>
              <a:rPr lang="ko-KR" altLang="en-US" dirty="0"/>
              <a:t>가진 </a:t>
            </a:r>
            <a:r>
              <a:rPr lang="ko-KR" altLang="en-US" dirty="0" smtClean="0"/>
              <a:t>다이얼로그 출력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 smtClean="0"/>
              <a:t>true, </a:t>
            </a:r>
            <a:r>
              <a:rPr lang="en-US" altLang="ko-KR" dirty="0"/>
              <a:t>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 리턴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다이얼로그를 닫은 경우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smtClean="0"/>
              <a:t>자바스크립트 다이얼로그 </a:t>
            </a:r>
            <a:r>
              <a:rPr lang="en-US" altLang="ko-KR" smtClean="0"/>
              <a:t>: </a:t>
            </a:r>
            <a:r>
              <a:rPr lang="ko-KR" altLang="en-US" smtClean="0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alert("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</a:t>
            </a:r>
            <a:r>
              <a:rPr lang="ko-KR" altLang="en-US" dirty="0" smtClean="0"/>
              <a:t>다이얼로그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메시지 전달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35604" y="2492896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3291930" y="2420888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 smtClean="0"/>
              <a:t>함수의 이름</a:t>
            </a:r>
            <a:endParaRPr lang="ko-KR" altLang="en-US" dirty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만드는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(A-Z, a-z),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$ </a:t>
            </a:r>
            <a:r>
              <a:rPr lang="ko-KR" altLang="en-US" dirty="0" smtClean="0"/>
              <a:t>문자만 사용 가능</a:t>
            </a:r>
          </a:p>
          <a:p>
            <a:pPr lvl="2"/>
            <a:r>
              <a:rPr lang="ko-KR" altLang="en-US" dirty="0" smtClean="0"/>
              <a:t>두 번째 이상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0-9, $ </a:t>
            </a:r>
            <a:r>
              <a:rPr lang="ko-KR" altLang="en-US" dirty="0" smtClean="0"/>
              <a:t>사용 가능</a:t>
            </a:r>
          </a:p>
          <a:p>
            <a:pPr lvl="2"/>
            <a:r>
              <a:rPr lang="ko-KR" altLang="en-US" dirty="0" smtClean="0"/>
              <a:t>대소문자는 구분되어 다루어짐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myHome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myhome</a:t>
            </a:r>
            <a:r>
              <a:rPr lang="ko-KR" altLang="en-US" dirty="0" smtClean="0"/>
              <a:t>은 다른 </a:t>
            </a:r>
            <a:r>
              <a:rPr lang="ko-KR" altLang="en-US" dirty="0" err="1" smtClean="0"/>
              <a:t>식별자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false, for, if, null </a:t>
            </a:r>
            <a:r>
              <a:rPr lang="ko-KR" altLang="en-US" dirty="0" smtClean="0"/>
              <a:t>등 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_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문장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프로그램의 기본 단위는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문장과 문장을 구분하기 위해 세미콜론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언어에서 다루는 데이터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42, 3.14)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논리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true, false)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문자열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‘좋은 세상’</a:t>
            </a:r>
            <a:r>
              <a:rPr lang="en-US" altLang="ko-KR" dirty="0" smtClean="0"/>
              <a:t>, "a</a:t>
            </a:r>
            <a:r>
              <a:rPr lang="en-US" altLang="ko-KR" dirty="0"/>
              <a:t>", </a:t>
            </a:r>
            <a:r>
              <a:rPr lang="en-US" altLang="ko-KR" dirty="0" smtClean="0"/>
              <a:t>"</a:t>
            </a:r>
            <a:r>
              <a:rPr lang="en-US" altLang="ko-KR" dirty="0"/>
              <a:t>365", </a:t>
            </a:r>
            <a:r>
              <a:rPr lang="en-US" altLang="ko-KR" dirty="0" smtClean="0"/>
              <a:t>"2+4")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가리킴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언어의 포인터와 유사</a:t>
            </a:r>
          </a:p>
          <a:p>
            <a:pPr lvl="1"/>
            <a:r>
              <a:rPr lang="en-US" altLang="ko-KR" dirty="0" smtClean="0"/>
              <a:t>null : </a:t>
            </a:r>
            <a:r>
              <a:rPr lang="ko-KR" altLang="en-US" dirty="0" smtClean="0"/>
              <a:t>값이 없음을 표시하는 특수 키워드</a:t>
            </a:r>
            <a:r>
              <a:rPr lang="en-US" altLang="ko-KR" dirty="0" smtClean="0"/>
              <a:t>. Null, NULL</a:t>
            </a:r>
            <a:r>
              <a:rPr lang="ko-KR" altLang="en-US" dirty="0" smtClean="0"/>
              <a:t>과는 다름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문자 타입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자바스크립트 언어의 요소와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코드를 웹 페이지에 삽입하는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브라우저에 출력하고 사용자 입력 받는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자바스크립트에서 다루는 데이터 타입과 변수에 대해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연산자의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조건문의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반복문의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함수를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제공되는 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자바스크립트 함수를 활용할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데이터 저장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이름을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할당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키워드로 선언하는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 smtClean="0"/>
              <a:t>가 이미 선언된 변수이면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존재하는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변수에 </a:t>
            </a:r>
            <a:r>
              <a:rPr lang="ko-KR" altLang="en-US" dirty="0"/>
              <a:t>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9257" y="2503058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953" y="3660703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00765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9257" y="6071393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4705" y="3284984"/>
            <a:ext cx="61926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x; 	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전역변수 </a:t>
            </a:r>
            <a:r>
              <a:rPr lang="en-US" altLang="ko-KR" sz="1400" dirty="0" smtClean="0"/>
              <a:t>x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function </a:t>
            </a:r>
            <a:r>
              <a:rPr lang="en-US" altLang="ko-KR" sz="1400" dirty="0"/>
              <a:t>f() {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y; 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지역변수 </a:t>
            </a:r>
            <a:r>
              <a:rPr lang="en-US" altLang="ko-KR" sz="1400" dirty="0" smtClean="0"/>
              <a:t>y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x = 10; 	// </a:t>
            </a:r>
            <a:r>
              <a:rPr lang="ko-KR" altLang="en-US" sz="1400" dirty="0" smtClean="0"/>
              <a:t>전역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10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y </a:t>
            </a:r>
            <a:r>
              <a:rPr lang="en-US" altLang="ko-KR" sz="1400" dirty="0"/>
              <a:t>= 10; 	// </a:t>
            </a:r>
            <a:r>
              <a:rPr lang="ko-KR" altLang="en-US" sz="1400" dirty="0" smtClean="0"/>
              <a:t>지역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10 </a:t>
            </a:r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smtClean="0"/>
              <a:t>z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10</a:t>
            </a:r>
            <a:r>
              <a:rPr lang="en-US" altLang="ko-KR" sz="1400" b="1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새로운 전역변수 </a:t>
            </a:r>
            <a:r>
              <a:rPr lang="en-US" altLang="ko-KR" sz="1400" dirty="0" smtClean="0"/>
              <a:t>z </a:t>
            </a:r>
            <a:r>
              <a:rPr lang="ko-KR" altLang="en-US" sz="1400" dirty="0" smtClean="0"/>
              <a:t>선언</a:t>
            </a:r>
            <a:r>
              <a:rPr lang="en-US" altLang="ko-KR" sz="1400" dirty="0" smtClean="0"/>
              <a:t>. 10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초기화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86124701"/>
              </p:ext>
            </p:extLst>
          </p:nvPr>
        </p:nvGraphicFramePr>
        <p:xfrm>
          <a:off x="1314705" y="1597317"/>
          <a:ext cx="6192688" cy="1358400"/>
        </p:xfrm>
        <a:graphic>
          <a:graphicData uri="http://schemas.openxmlformats.org/drawingml/2006/table">
            <a:tbl>
              <a:tblPr/>
              <a:tblGrid>
                <a:gridCol w="2758641"/>
                <a:gridCol w="3434047"/>
              </a:tblGrid>
              <a:tr h="463531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  <a:endParaRPr lang="ko-KR" altLang="en-US" sz="14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선언</a:t>
                      </a: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로 전역변수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변수의 이름을 같을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접근하고자 할 때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this.</a:t>
            </a:r>
            <a:r>
              <a:rPr lang="ko-KR" altLang="en-US" b="1" dirty="0" smtClean="0"/>
              <a:t>전역변수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-6 </a:t>
            </a:r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50" y="1988840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990" y="1484784"/>
            <a:ext cx="482453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x=100;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전역변수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function f() {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x=1;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지역변수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지역변수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>
                <a:latin typeface="+mj-lt"/>
              </a:rPr>
              <a:t>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전역변수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 err="1">
                <a:latin typeface="+mj-lt"/>
              </a:rPr>
              <a:t>this.x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f();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</a:t>
            </a:r>
            <a:r>
              <a:rPr lang="ko-KR" altLang="en-US" dirty="0" smtClean="0"/>
              <a:t>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종류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30" y="2492896"/>
            <a:ext cx="7667076" cy="39604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상수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이중 인용 부호</a:t>
            </a:r>
            <a:r>
              <a:rPr lang="en-US" altLang="ko-KR" dirty="0" smtClean="0"/>
              <a:t>(“”)</a:t>
            </a:r>
            <a:r>
              <a:rPr lang="ko-KR" altLang="en-US" dirty="0" smtClean="0"/>
              <a:t>와 단일 인용 부호</a:t>
            </a:r>
            <a:r>
              <a:rPr lang="en-US" altLang="ko-KR" dirty="0" smtClean="0"/>
              <a:t>(‘’) </a:t>
            </a:r>
            <a:r>
              <a:rPr lang="ko-KR" altLang="en-US" dirty="0" smtClean="0"/>
              <a:t>모두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내에 문자열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“ </a:t>
            </a:r>
            <a:r>
              <a:rPr lang="ko-KR" altLang="en-US" dirty="0" smtClean="0"/>
              <a:t>문자를 그대로 사용하고자 하는 경우 </a:t>
            </a:r>
            <a:r>
              <a:rPr lang="en-US" altLang="ko-KR" dirty="0" smtClean="0"/>
              <a:t>\”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-7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13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hex = </a:t>
            </a:r>
            <a:r>
              <a:rPr lang="en-US" altLang="ko-KR" sz="1400" b="1" dirty="0"/>
              <a:t>0x15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21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condition = </a:t>
            </a:r>
            <a:r>
              <a:rPr lang="en-US" altLang="ko-KR" sz="1400" b="1" dirty="0"/>
              <a:t>true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True</a:t>
            </a:r>
            <a:r>
              <a:rPr lang="ko-KR" altLang="en-US" sz="1400" dirty="0"/>
              <a:t>로 하면 </a:t>
            </a:r>
            <a:r>
              <a:rPr lang="ko-KR" altLang="en-US" sz="1400" dirty="0" smtClean="0"/>
              <a:t>안됨</a:t>
            </a:r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단일인용부호로도 </a:t>
            </a:r>
            <a:r>
              <a:rPr lang="ko-KR" altLang="en-US" sz="1400" dirty="0"/>
              <a:t>표현</a:t>
            </a:r>
            <a:r>
              <a:rPr lang="en-US" altLang="ko-KR" sz="1400" b="1" dirty="0" smtClean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ko-KR" altLang="en-US" dirty="0"/>
              <a:t>의</a:t>
            </a:r>
            <a:r>
              <a:rPr lang="ko-KR" altLang="en-US" dirty="0" smtClean="0"/>
              <a:t> 식과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자바스크립트의 연산과 연산자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 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 smtClean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연산의 결과는 항상 </a:t>
            </a:r>
            <a:r>
              <a:rPr lang="ko-KR" altLang="en-US" b="1" dirty="0" smtClean="0"/>
              <a:t>실수</a:t>
            </a:r>
            <a:endParaRPr lang="en-US" altLang="ko-KR" b="1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32/10;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-8 </a:t>
            </a:r>
            <a:r>
              <a:rPr lang="ko-KR" altLang="en-US" dirty="0"/>
              <a:t>산술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x=32;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total = 100 + x*2/4 - 3;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 = x / 10;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mod = x % 2;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x%2 </a:t>
            </a:r>
            <a:r>
              <a:rPr lang="en-US" altLang="ko-KR" sz="1200" dirty="0"/>
              <a:t>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84784"/>
            <a:ext cx="2664296" cy="301058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11809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a  =  1;</a:t>
            </a:r>
          </a:p>
          <a:p>
            <a:r>
              <a:rPr lang="en-US" altLang="ko-KR" sz="2000" dirty="0" smtClean="0"/>
              <a:t>b  =  </a:t>
            </a:r>
            <a:r>
              <a:rPr lang="en-US" altLang="ko-KR" sz="2000" b="1" dirty="0" smtClean="0"/>
              <a:t>a ++</a:t>
            </a:r>
            <a:r>
              <a:rPr lang="en-US" altLang="ko-KR" sz="2000" dirty="0" smtClean="0"/>
              <a:t>;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 smtClean="0"/>
              <a:t>a  =  </a:t>
            </a:r>
            <a:r>
              <a:rPr lang="en-US" altLang="ko-KR" sz="2000" dirty="0"/>
              <a:t>1;</a:t>
            </a:r>
          </a:p>
          <a:p>
            <a:pPr fontAlgn="base"/>
            <a:r>
              <a:rPr lang="en-US" altLang="ko-KR" sz="2000" dirty="0" smtClean="0"/>
              <a:t>b  =  </a:t>
            </a:r>
            <a:r>
              <a:rPr lang="en-US" altLang="ko-KR" sz="2000" b="1" dirty="0" smtClean="0"/>
              <a:t>++ a</a:t>
            </a:r>
            <a:r>
              <a:rPr lang="en-US" altLang="ko-KR" sz="2000" dirty="0" smtClean="0"/>
              <a:t>;</a:t>
            </a:r>
            <a:endParaRPr lang="en-US" altLang="ko-KR" sz="2000" dirty="0"/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(b) </a:t>
            </a:r>
            <a:r>
              <a:rPr lang="ko-KR" altLang="en-US" sz="1600" dirty="0" smtClean="0"/>
              <a:t>후위연산자</a:t>
            </a:r>
            <a:endParaRPr lang="ko-KR" alt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(a) </a:t>
            </a:r>
            <a:r>
              <a:rPr lang="ko-KR" altLang="en-US" sz="1600" dirty="0" smtClean="0"/>
              <a:t>전위연산자</a:t>
            </a:r>
            <a:endParaRPr lang="ko-KR" altLang="en-US" sz="1600" dirty="0"/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a++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을 반환하여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b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값은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이 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9" y="4931011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7943" y="3177098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 smtClean="0"/>
              <a:t>Javascript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1995</a:t>
            </a:r>
            <a:r>
              <a:rPr lang="ko-KR" altLang="en-US" sz="1800" dirty="0" smtClean="0"/>
              <a:t>년 </a:t>
            </a:r>
            <a:r>
              <a:rPr lang="ko-KR" altLang="en-US" sz="1800" dirty="0" err="1" smtClean="0"/>
              <a:t>넷스케이프</a:t>
            </a:r>
            <a:r>
              <a:rPr lang="ko-KR" altLang="en-US" sz="1800" dirty="0" smtClean="0"/>
              <a:t> 개발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</a:t>
            </a:r>
            <a:r>
              <a:rPr lang="ko-KR" altLang="en-US" sz="1800" dirty="0" smtClean="0"/>
              <a:t>최초 탑재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웹 </a:t>
            </a:r>
            <a:r>
              <a:rPr lang="ko-KR" altLang="en-US" sz="1800" dirty="0" smtClean="0"/>
              <a:t>프로그래밍 개념 창시</a:t>
            </a:r>
            <a:endParaRPr lang="en-US" altLang="ko-KR" sz="1800" dirty="0" smtClean="0"/>
          </a:p>
          <a:p>
            <a:pPr fontAlgn="base"/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</a:t>
            </a:r>
            <a:r>
              <a:rPr lang="ko-KR" altLang="en-US" sz="1800" dirty="0" smtClean="0"/>
              <a:t>내장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조각 </a:t>
            </a:r>
            <a:r>
              <a:rPr lang="ko-KR" altLang="en-US" sz="1600" dirty="0"/>
              <a:t>소스 </a:t>
            </a:r>
            <a:r>
              <a:rPr lang="ko-KR" altLang="en-US" sz="1600" dirty="0" smtClean="0"/>
              <a:t>코드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스크립트 언어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인터프리터 실행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컴파일 필요 없음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단순</a:t>
            </a:r>
            <a:endParaRPr lang="en-US" altLang="ko-KR" sz="1800" dirty="0" smtClean="0"/>
          </a:p>
          <a:p>
            <a:pPr lvl="2" fontAlgn="base"/>
            <a:r>
              <a:rPr lang="en-US" altLang="ko-KR" sz="1600" dirty="0" smtClean="0"/>
              <a:t>C</a:t>
            </a:r>
            <a:r>
              <a:rPr lang="ko-KR" altLang="en-US" sz="1600" dirty="0"/>
              <a:t>언어 </a:t>
            </a:r>
            <a:r>
              <a:rPr lang="ko-KR" altLang="en-US" sz="1600" dirty="0" smtClean="0"/>
              <a:t>구조 차용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배우기 쉬움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203847" y="3357118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&lt;head&gt;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182730" y="4413863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28069" y="3918896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smtClean="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식의 </a:t>
            </a:r>
            <a:r>
              <a:rPr lang="ko-KR" altLang="en-US" dirty="0"/>
              <a:t>결과를 </a:t>
            </a:r>
            <a:r>
              <a:rPr lang="ko-KR" altLang="en-US" dirty="0" smtClean="0"/>
              <a:t>왼쪽 </a:t>
            </a:r>
            <a:r>
              <a:rPr lang="ko-KR" altLang="en-US" dirty="0"/>
              <a:t>변수에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대입연산자 종류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smtClean="0"/>
              <a:t>–9 </a:t>
            </a:r>
            <a:r>
              <a:rPr lang="ko-KR" altLang="en-US" dirty="0"/>
              <a:t>대입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x=3, y=3, z=3;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pl-PL" altLang="ko-KR" sz="1400" dirty="0" smtClean="0"/>
              <a:t>document.write</a:t>
            </a:r>
            <a:r>
              <a:rPr lang="pl-PL" altLang="ko-KR" sz="1400" dirty="0"/>
              <a:t>(", z=" + z + "&lt;br&gt;&lt;br&gt;");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x </a:t>
            </a:r>
            <a:r>
              <a:rPr lang="en-US" altLang="ko-KR" sz="1400" dirty="0"/>
              <a:t>+= 3; // x=x+3 -&gt; x=6</a:t>
            </a:r>
          </a:p>
          <a:p>
            <a:pPr defTabSz="180000"/>
            <a:r>
              <a:rPr lang="en-US" altLang="ko-KR" sz="1400" dirty="0" smtClean="0"/>
              <a:t>	y </a:t>
            </a:r>
            <a:r>
              <a:rPr lang="en-US" altLang="ko-KR" sz="1400" dirty="0"/>
              <a:t>*= 3; // y=y*3 -&gt; y=9</a:t>
            </a:r>
          </a:p>
          <a:p>
            <a:pPr defTabSz="180000"/>
            <a:r>
              <a:rPr lang="en-US" altLang="ko-KR" sz="1400" dirty="0" smtClean="0"/>
              <a:t>	z </a:t>
            </a:r>
            <a:r>
              <a:rPr lang="en-US" altLang="ko-KR" sz="1400" dirty="0"/>
              <a:t>%= 2; // z=z%2 -&gt; </a:t>
            </a:r>
            <a:r>
              <a:rPr lang="en-US" altLang="ko-KR" sz="1400" dirty="0" smtClean="0"/>
              <a:t>z=1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+=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x=" + x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("y *=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y=" + y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("z %= 2;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z=" + z);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값 비교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비교 연산자 종류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-10 </a:t>
            </a:r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x=13, y=7;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("x=" + x + ", y=" + y + </a:t>
            </a:r>
            <a:r>
              <a:rPr lang="en-US" altLang="ko-KR" sz="1400" dirty="0" smtClean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==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==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!=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!=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&gt;=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/>
              <a:t>+ (x &gt;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(x &lt;=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&lt;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/>
              <a:t>AND, OR, </a:t>
            </a:r>
            <a:r>
              <a:rPr lang="en-US" altLang="ko-KR" dirty="0" smtClean="0"/>
              <a:t>NOT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–11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x=true, y=false;</a:t>
            </a:r>
            <a:endParaRPr lang="en-US" altLang="ko-KR" sz="1400" b="1" dirty="0"/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 + "&lt;br&gt;&lt;br&gt;");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&amp;&amp; y : "+ (</a:t>
            </a:r>
            <a:r>
              <a:rPr lang="es-ES" altLang="ko-KR" sz="1400" b="1" dirty="0"/>
              <a:t>x&amp;&amp;y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|| y : "+ (</a:t>
            </a:r>
            <a:r>
              <a:rPr lang="es-ES" altLang="ko-KR" sz="1400" b="1" dirty="0"/>
              <a:t>x||y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("!x : " + (</a:t>
            </a:r>
            <a:r>
              <a:rPr lang="en-US" altLang="ko-KR" sz="1400" b="1" dirty="0"/>
              <a:t>!x</a:t>
            </a:r>
            <a:r>
              <a:rPr lang="en-US" altLang="ko-KR" sz="1400" dirty="0"/>
              <a:t>) +"&lt;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("(3&gt;2) &amp;&amp; (3&lt;4) : " + (</a:t>
            </a:r>
            <a:r>
              <a:rPr lang="it-IT" altLang="ko-KR" sz="1400" b="1" dirty="0"/>
              <a:t>(3&gt;2)&amp;&amp;(3&lt;4)</a:t>
            </a:r>
            <a:r>
              <a:rPr lang="it-IT" altLang="ko-KR" sz="1400" dirty="0"/>
              <a:t>) + "&lt;br&gt;");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("(3==-2) || (-1&lt;0) : " + (</a:t>
            </a:r>
            <a:r>
              <a:rPr lang="it-IT" altLang="ko-KR" sz="1400" b="1" dirty="0"/>
              <a:t>(3==2)||(-1&lt;0)</a:t>
            </a:r>
            <a:r>
              <a:rPr lang="it-IT" altLang="ko-KR" sz="1400" dirty="0"/>
              <a:t>));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1"/>
            <a:r>
              <a:rPr lang="en-US" altLang="ko-KR" dirty="0" smtClean="0"/>
              <a:t>condition </a:t>
            </a:r>
            <a:r>
              <a:rPr lang="en-US" altLang="ko-KR" dirty="0"/>
              <a:t>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smtClean="0"/>
              <a:t>전체 </a:t>
            </a:r>
            <a:r>
              <a:rPr lang="ko-KR" altLang="en-US" dirty="0"/>
              <a:t>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–12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b=5;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("a=" + a + ", b=" + b + "&lt;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두수의 차이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(</a:t>
            </a:r>
            <a:r>
              <a:rPr lang="en-US" altLang="ko-KR" sz="1400" b="1" dirty="0" smtClean="0"/>
              <a:t>(a&gt;b)?(a-b):(b-a)</a:t>
            </a:r>
            <a:r>
              <a:rPr lang="en-US" altLang="ko-KR" sz="1400" dirty="0" smtClean="0"/>
              <a:t>));</a:t>
            </a:r>
          </a:p>
          <a:p>
            <a:pPr defTabSz="180000"/>
            <a:r>
              <a:rPr lang="en-US" altLang="ko-KR" sz="1400" dirty="0" smtClean="0"/>
              <a:t>&lt;/script&gt;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비트들끼리의 비트 논리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비</a:t>
                </a:r>
                <a:r>
                  <a:rPr lang="ko-KR" altLang="en-US" sz="1000" dirty="0"/>
                  <a:t>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바이트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19922"/>
            <a:ext cx="7003733" cy="21374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 smtClean="0"/>
              <a:t>사용자의 입력 및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마우스와 키보드 입력은 오직 자바스크립트로만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기능</a:t>
            </a:r>
          </a:p>
          <a:p>
            <a:pPr lvl="0"/>
            <a:r>
              <a:rPr lang="ko-KR" altLang="en-US" dirty="0" smtClean="0"/>
              <a:t>웹 페이지 내용 및 모양의 동적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CSS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동적 변경</a:t>
            </a:r>
          </a:p>
          <a:p>
            <a:pPr lvl="0"/>
            <a:r>
              <a:rPr lang="ko-KR" altLang="en-US" dirty="0" smtClean="0"/>
              <a:t>브라우저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 크기와 모양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웹 사이트 접속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히스토리</a:t>
            </a:r>
            <a:r>
              <a:rPr lang="ko-KR" altLang="en-US" dirty="0" smtClean="0"/>
              <a:t> 제어</a:t>
            </a:r>
          </a:p>
          <a:p>
            <a:pPr lvl="0"/>
            <a:r>
              <a:rPr lang="ko-KR" altLang="en-US" dirty="0" smtClean="0"/>
              <a:t>웹 서버와의 통신</a:t>
            </a:r>
            <a:endParaRPr lang="en-US" altLang="ko-KR" dirty="0" smtClean="0"/>
          </a:p>
          <a:p>
            <a:r>
              <a:rPr lang="ko-KR" altLang="en-US" dirty="0" smtClean="0"/>
              <a:t>웹 애플리케이션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세션 스토리지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위치정보서비스 등</a:t>
            </a:r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</a:t>
            </a:r>
            <a:r>
              <a:rPr lang="ko-KR" altLang="en-US" dirty="0"/>
              <a:t>공간에서 </a:t>
            </a:r>
            <a:r>
              <a:rPr lang="ko-KR" altLang="en-US" dirty="0" smtClean="0"/>
              <a:t>비트들의 오른쪽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왼쪽 이동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–13 </a:t>
            </a:r>
            <a:r>
              <a:rPr lang="ko-KR" altLang="en-US" dirty="0"/>
              <a:t>비트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912" y="1342796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</a:t>
            </a:r>
            <a:r>
              <a:rPr lang="en-US" altLang="ko-KR" sz="1000" b="1" dirty="0" smtClean="0"/>
              <a:t>) {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숫자 </a:t>
            </a:r>
            <a:r>
              <a:rPr lang="en-US" altLang="ko-KR" sz="1000" dirty="0" smtClean="0"/>
              <a:t>v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8</a:t>
            </a:r>
            <a:r>
              <a:rPr lang="ko-KR" altLang="en-US" sz="1000" dirty="0" smtClean="0"/>
              <a:t>비트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 smtClean="0"/>
              <a:t>	for(i=0</a:t>
            </a:r>
            <a:r>
              <a:rPr lang="nn-NO" altLang="ko-KR" sz="1000" dirty="0"/>
              <a:t>; i&lt;8; i++, v&lt;&lt;=1</a:t>
            </a:r>
            <a:r>
              <a:rPr lang="nn-NO" altLang="ko-KR" sz="1000" dirty="0" smtClean="0"/>
              <a:t>) {</a:t>
            </a:r>
            <a:endParaRPr lang="nn-NO" altLang="ko-KR" sz="1000" dirty="0"/>
          </a:p>
          <a:p>
            <a:pPr defTabSz="180000"/>
            <a:r>
              <a:rPr lang="en-US" altLang="ko-KR" sz="1000" dirty="0" smtClean="0"/>
              <a:t>		if</a:t>
            </a:r>
            <a:r>
              <a:rPr lang="en-US" altLang="ko-KR" sz="1000" dirty="0"/>
              <a:t>((v &amp; 0x80))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논리 연산과 시프트 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x=10, y=3;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("y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&amp;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|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^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("~x     : </a:t>
            </a:r>
            <a:r>
              <a:rPr lang="en-US" altLang="ko-KR" sz="1000" dirty="0" smtClean="0"/>
              <a:t>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&lt;&lt;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&gt;&gt;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&gt;&gt;&gt; 1: </a:t>
            </a:r>
            <a:r>
              <a:rPr lang="en-US" altLang="ko-KR" sz="1000" dirty="0" smtClean="0"/>
              <a:t>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</a:t>
            </a:r>
            <a:r>
              <a:rPr lang="en-US" altLang="ko-KR" sz="1000" dirty="0" smtClean="0"/>
              <a:t>")");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478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곱하기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 효과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 smtClean="0"/>
              <a:t>나누기 </a:t>
            </a:r>
            <a:r>
              <a:rPr lang="en-US" altLang="ko-KR" sz="1000" dirty="0" smtClean="0"/>
              <a:t>2</a:t>
            </a:r>
          </a:p>
          <a:p>
            <a:pPr fontAlgn="base"/>
            <a:r>
              <a:rPr lang="ko-KR" altLang="en-US" sz="1000" dirty="0" smtClean="0"/>
              <a:t>효과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순서에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 비교</a:t>
            </a:r>
            <a:endParaRPr lang="en-US" altLang="ko-KR" dirty="0" smtClean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사전 순으로 비교 결과 리턴</a:t>
            </a:r>
            <a:endParaRPr lang="ko-KR" altLang="en-US" dirty="0"/>
          </a:p>
          <a:p>
            <a:pPr lvl="2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-14 </a:t>
            </a:r>
            <a:r>
              <a:rPr lang="ko-KR" altLang="en-US" dirty="0"/>
              <a:t>문자열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+ 23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"35"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</a:t>
            </a:r>
            <a:r>
              <a:rPr lang="en-US" altLang="ko-KR" sz="1400" dirty="0" err="1"/>
              <a:t>abc</a:t>
            </a:r>
            <a:r>
              <a:rPr lang="en-US" altLang="ko-KR" sz="1400" dirty="0"/>
              <a:t>"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</a:t>
            </a:r>
            <a:r>
              <a:rPr lang="it-IT" altLang="ko-KR" sz="1400" b="1" dirty="0"/>
              <a:t>"abc" + 23 + 35</a:t>
            </a:r>
            <a:r>
              <a:rPr lang="it-IT" altLang="ko-KR" sz="1400" dirty="0"/>
              <a:t> + "&lt;br</a:t>
            </a:r>
            <a:r>
              <a:rPr lang="it-IT" altLang="ko-KR" sz="1400" dirty="0" smtClean="0"/>
              <a:t>&gt;&lt;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r>
              <a:rPr lang="it-IT" altLang="ko-KR" sz="1400" dirty="0" smtClean="0"/>
              <a:t>");</a:t>
            </a:r>
            <a:endParaRPr lang="it-IT" altLang="ko-KR" sz="1400" dirty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== "</a:t>
            </a:r>
            <a:r>
              <a:rPr lang="en-US" altLang="ko-KR" sz="1400" b="1" dirty="0" err="1"/>
              <a:t>kitae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&gt; "park"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가 크다</a:t>
            </a:r>
            <a:r>
              <a:rPr lang="en-US" altLang="ko-KR" sz="1100" dirty="0" smtClean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 smtClean="0"/>
              <a:t>조건식이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</a:t>
            </a:r>
            <a:r>
              <a:rPr lang="ko-KR" altLang="en-US" sz="1200" dirty="0" smtClean="0"/>
              <a:t>거짓인 </a:t>
            </a:r>
            <a:r>
              <a:rPr lang="ko-KR" altLang="en-US" sz="1200" dirty="0"/>
              <a:t>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r>
              <a:rPr lang="en-US" altLang="ko-KR" sz="1100" dirty="0" smtClean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</a:t>
            </a:r>
            <a:r>
              <a:rPr lang="ko-KR" altLang="en-US" sz="1100" dirty="0" smtClean="0"/>
              <a:t>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</a:t>
            </a:r>
            <a:r>
              <a:rPr lang="ko-KR" altLang="en-US" sz="1200" dirty="0" err="1" smtClean="0"/>
              <a:t>행문</a:t>
            </a:r>
            <a:r>
              <a:rPr lang="en-US" altLang="ko-KR" sz="1200" dirty="0" smtClean="0"/>
              <a:t>2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else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r>
              <a:rPr lang="en-US" altLang="ko-KR" sz="1100" dirty="0" smtClean="0"/>
              <a:t>if(a &lt; b)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(“b</a:t>
            </a:r>
            <a:r>
              <a:rPr lang="ko-KR" altLang="en-US" sz="1100" dirty="0" smtClean="0"/>
              <a:t>가 </a:t>
            </a:r>
            <a:r>
              <a:rPr lang="ko-KR" altLang="en-US" sz="1100" dirty="0"/>
              <a:t>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는 같다</a:t>
            </a:r>
            <a:r>
              <a:rPr lang="en-US" altLang="ko-KR" sz="1100" dirty="0" smtClean="0"/>
              <a:t>“);</a:t>
            </a:r>
            <a:endParaRPr lang="en-US" altLang="ko-KR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–15 </a:t>
            </a:r>
            <a:r>
              <a:rPr lang="en-US" altLang="ko-KR" dirty="0"/>
              <a:t>if-else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head&gt;&lt;title&gt;if-else&lt;/title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grade;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80000"/>
            <a:r>
              <a:rPr lang="en-US" altLang="ko-KR" sz="1400" dirty="0" smtClean="0"/>
              <a:t>	score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80000"/>
            <a:r>
              <a:rPr lang="en-US" altLang="ko-KR" sz="1400" dirty="0" smtClean="0"/>
              <a:t>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"A";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"B";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"C";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"D";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"F";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(score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204864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문 적합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</a:t>
            </a:r>
            <a:r>
              <a:rPr lang="ko-KR" altLang="en-US" sz="1400" dirty="0" smtClean="0"/>
              <a:t>값과 </a:t>
            </a:r>
            <a:r>
              <a:rPr lang="ko-KR" altLang="en-US" sz="1400" dirty="0"/>
              <a:t>같을 때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 // </a:t>
            </a:r>
            <a:r>
              <a:rPr lang="ko-KR" altLang="en-US" sz="1400" dirty="0"/>
              <a:t>어느 </a:t>
            </a:r>
            <a:r>
              <a:rPr lang="ko-KR" altLang="en-US" sz="1400" dirty="0" smtClean="0"/>
              <a:t>값과도 </a:t>
            </a:r>
            <a:r>
              <a:rPr lang="ko-KR" altLang="en-US" sz="1400" dirty="0"/>
              <a:t>같지 않을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fruits=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switch(fruits) {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바나나</a:t>
            </a:r>
            <a:r>
              <a:rPr lang="en-US" altLang="ko-KR" sz="1400" dirty="0" smtClean="0"/>
              <a:t>":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200; break;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 = 300;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price = </a:t>
            </a:r>
            <a:r>
              <a:rPr lang="en-US" altLang="ko-KR" sz="1400" dirty="0" smtClean="0"/>
              <a:t>400;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팔지 않습니다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price = 0;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switch </a:t>
            </a:r>
            <a:r>
              <a:rPr lang="ko-KR" altLang="en-US" sz="1400" dirty="0" smtClean="0"/>
              <a:t>문의 실행 결과 </a:t>
            </a:r>
            <a:r>
              <a:rPr lang="en-US" altLang="ko-KR" sz="1400" dirty="0" smtClean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case </a:t>
            </a:r>
            <a:r>
              <a:rPr lang="ko-KR" altLang="en-US" smtClean="0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‘값’은 상수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 작성된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‘값’에 변수나 식은 사용 </a:t>
            </a:r>
            <a:r>
              <a:rPr lang="ko-KR" altLang="en-US" dirty="0" smtClean="0"/>
              <a:t>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잘못 작성된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132856"/>
            <a:ext cx="504056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“Seoul”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4273932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switch </a:t>
            </a:r>
            <a:r>
              <a:rPr lang="ko-KR" altLang="en-US" smtClean="0"/>
              <a:t>문에서 </a:t>
            </a:r>
            <a:r>
              <a:rPr lang="en-US" altLang="ko-KR" smtClean="0"/>
              <a:t>break </a:t>
            </a:r>
            <a:r>
              <a:rPr lang="ko-KR" altLang="en-US" smtClean="0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switch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break</a:t>
            </a:r>
            <a:r>
              <a:rPr lang="en-US" altLang="ko-KR" dirty="0"/>
              <a:t>; </a:t>
            </a:r>
            <a:r>
              <a:rPr lang="ko-KR" altLang="en-US" dirty="0"/>
              <a:t>문을 </a:t>
            </a:r>
            <a:r>
              <a:rPr lang="ko-KR" altLang="en-US" dirty="0" smtClean="0"/>
              <a:t>만날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때까지 아래로 코드 계속 실행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city="Seoul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b="1" dirty="0" smtClean="0"/>
                <a:t>switch(city)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case "Seoul</a:t>
              </a:r>
              <a:r>
                <a:rPr lang="en-US" altLang="ko-KR" sz="1400" b="1" dirty="0"/>
                <a:t>"</a:t>
              </a:r>
              <a:r>
                <a:rPr lang="en-US" altLang="ko-KR" sz="1400" b="1" dirty="0" smtClean="0"/>
                <a:t>: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 smtClean="0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서울</a:t>
              </a:r>
              <a:r>
                <a:rPr lang="en-US" altLang="ko-KR" sz="1400" b="1" dirty="0" smtClean="0"/>
                <a:t>");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strike="sngStrike" dirty="0" smtClean="0"/>
                <a:t>break</a:t>
              </a:r>
              <a:r>
                <a:rPr lang="en-US" altLang="ko-KR" sz="1400" strike="sngStrike" dirty="0"/>
                <a:t>;</a:t>
              </a:r>
            </a:p>
            <a:p>
              <a:pPr defTabSz="180000"/>
              <a:r>
                <a:rPr lang="en-US" altLang="ko-KR" sz="1400" dirty="0" smtClean="0"/>
                <a:t>	case "</a:t>
              </a:r>
              <a:r>
                <a:rPr lang="en-US" altLang="ko-KR" sz="1400" dirty="0" err="1" smtClean="0"/>
                <a:t>NewYork</a:t>
              </a:r>
              <a:r>
                <a:rPr lang="en-US" altLang="ko-KR" sz="1400" dirty="0" smtClean="0"/>
                <a:t>":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뉴욕</a:t>
              </a:r>
              <a:r>
                <a:rPr lang="en-US" altLang="ko-KR" sz="1400" b="1" dirty="0" smtClean="0"/>
                <a:t>");</a:t>
              </a:r>
            </a:p>
            <a:p>
              <a:pPr defTabSz="180000"/>
              <a:r>
                <a:rPr lang="en-US" altLang="ko-KR" sz="1400" b="1" dirty="0" smtClean="0"/>
                <a:t>		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case 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Paris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"</a:t>
              </a:r>
              <a:r>
                <a:rPr lang="ko-KR" altLang="en-US" sz="1400" dirty="0" smtClean="0"/>
                <a:t>파리</a:t>
              </a:r>
              <a:r>
                <a:rPr lang="en-US" altLang="ko-KR" sz="1400" dirty="0" smtClean="0"/>
                <a:t>");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break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day="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switch(day)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화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수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목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금</a:t>
            </a:r>
            <a:r>
              <a:rPr lang="en-US" altLang="ko-KR" sz="1400" dirty="0" smtClean="0"/>
              <a:t>": 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정상영업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": 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휴일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서울뉴욕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정상영업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 smtClean="0"/>
              <a:t>break;</a:t>
            </a:r>
            <a:r>
              <a:rPr lang="ko-KR" altLang="en-US" sz="1000" dirty="0" smtClean="0"/>
              <a:t>를 만날 때까지 아래로 실행을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계속하는 사례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smtClean="0"/>
              <a:t>여러 </a:t>
            </a:r>
            <a:r>
              <a:rPr lang="en-US" altLang="ko-KR" sz="1000" dirty="0" smtClean="0"/>
              <a:t>case</a:t>
            </a:r>
            <a:r>
              <a:rPr lang="ko-KR" altLang="en-US" sz="1000" dirty="0" smtClean="0"/>
              <a:t>에 대해 동일한 코드를 실행하도록</a:t>
            </a:r>
            <a:endParaRPr lang="en-US" altLang="ko-KR" sz="1000" dirty="0" smtClean="0"/>
          </a:p>
          <a:p>
            <a:r>
              <a:rPr lang="ko-KR" altLang="en-US" sz="1000" b="1" dirty="0" smtClean="0"/>
              <a:t>의도적으로 </a:t>
            </a:r>
            <a:r>
              <a:rPr lang="en-US" altLang="ko-KR" sz="1000" b="1" dirty="0" smtClean="0"/>
              <a:t>break; </a:t>
            </a:r>
            <a:r>
              <a:rPr lang="ko-KR" altLang="en-US" sz="1000" b="1" dirty="0" smtClean="0"/>
              <a:t>를 생략</a:t>
            </a:r>
            <a:r>
              <a:rPr lang="ko-KR" altLang="en-US" sz="1000" dirty="0" smtClean="0"/>
              <a:t>한 경우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–16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head&gt;&lt;title&gt;switch&lt;/title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price = 0;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coffee = prompt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무슨 </a:t>
            </a:r>
            <a:r>
              <a:rPr lang="ko-KR" altLang="en-US" sz="1400" dirty="0"/>
              <a:t>커피 드릴까요</a:t>
            </a:r>
            <a:r>
              <a:rPr lang="en-US" altLang="ko-KR" sz="1400" dirty="0"/>
              <a:t>?", </a:t>
            </a:r>
            <a:r>
              <a:rPr lang="en-US" altLang="ko-KR" sz="1400" dirty="0" smtClean="0"/>
              <a:t>"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switch(coffee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"espresso" :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default </a:t>
            </a:r>
            <a:r>
              <a:rPr lang="en-US" altLang="ko-KR" sz="1400" b="1" dirty="0"/>
              <a:t>: </a:t>
            </a:r>
          </a:p>
          <a:p>
            <a:pPr defTabSz="180000"/>
            <a:r>
              <a:rPr lang="en-US" altLang="ko-KR" sz="1400" b="1" dirty="0" smtClean="0"/>
              <a:t>		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 smtClean="0"/>
              <a:t>(coffee </a:t>
            </a:r>
            <a:r>
              <a:rPr lang="en-US" altLang="ko-KR" sz="1400" b="1" dirty="0"/>
              <a:t>+ "</a:t>
            </a:r>
            <a:r>
              <a:rPr lang="ko-KR" altLang="en-US" sz="1400" b="1" dirty="0"/>
              <a:t>는 없습니다</a:t>
            </a:r>
            <a:r>
              <a:rPr lang="en-US" altLang="ko-KR" sz="1400" b="1" dirty="0" smtClean="0"/>
              <a:t>.");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if(price </a:t>
            </a:r>
            <a:r>
              <a:rPr lang="en-US" altLang="ko-KR" sz="1400" dirty="0"/>
              <a:t>!= 0)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(coffee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1920" y="3579296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/>
              <a:t>“espresso”</a:t>
            </a:r>
            <a:r>
              <a:rPr lang="ko-KR" altLang="en-US" sz="1000" dirty="0" smtClean="0"/>
              <a:t>나 </a:t>
            </a:r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에스프레소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</a:t>
            </a:r>
            <a:endParaRPr lang="en-US" altLang="ko-KR" sz="1000" dirty="0" smtClean="0"/>
          </a:p>
          <a:p>
            <a:r>
              <a:rPr lang="ko-KR" altLang="en-US" sz="1000" dirty="0" smtClean="0"/>
              <a:t>모두 실행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249988" y="1653364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3835909"/>
            <a:ext cx="2931021" cy="21003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작성이 가능한 위치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속성에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2. &lt;script&gt;&lt;/script&gt; </a:t>
            </a:r>
            <a:r>
              <a:rPr lang="ko-KR" altLang="en-US" dirty="0" smtClean="0"/>
              <a:t>태그에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자바스크립트 파일에 작성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 smtClean="0"/>
          </a:p>
          <a:p>
            <a:pPr lvl="0"/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for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while</a:t>
            </a:r>
            <a:r>
              <a:rPr lang="ko-KR" altLang="en-US" sz="2000" dirty="0" smtClean="0"/>
              <a:t> 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do-while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16" y="1392144"/>
            <a:ext cx="6270135" cy="1450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96" y="3014540"/>
            <a:ext cx="6084168" cy="16930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838" y="4879063"/>
            <a:ext cx="6134242" cy="17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–17 </a:t>
            </a:r>
            <a:r>
              <a:rPr lang="en-US" altLang="ko-KR" dirty="0"/>
              <a:t>for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10px~35px </a:t>
            </a:r>
            <a:r>
              <a:rPr lang="ko-KR" altLang="en-US" dirty="0" smtClean="0"/>
              <a:t>크기로 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&lt;head&gt;</a:t>
            </a:r>
          </a:p>
          <a:p>
            <a:pPr defTabSz="180000"/>
            <a:r>
              <a:rPr lang="en-US" altLang="ko-KR" sz="1400" dirty="0" smtClean="0"/>
              <a:t>&lt;title&gt;for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size=10</a:t>
            </a:r>
            <a:r>
              <a:rPr lang="en-US" altLang="ko-KR" sz="1400" dirty="0"/>
              <a:t>; size&lt;=35; size+=5) </a:t>
            </a:r>
            <a:r>
              <a:rPr lang="en-US" altLang="ko-KR" sz="1400" dirty="0" smtClean="0"/>
              <a:t>{ // 5</a:t>
            </a:r>
            <a:r>
              <a:rPr lang="ko-KR" altLang="en-US" sz="1400" dirty="0" smtClean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 smtClean="0"/>
              <a:t>		document.write</a:t>
            </a:r>
            <a:r>
              <a:rPr lang="fr-FR" altLang="ko-KR" sz="1400" dirty="0"/>
              <a:t>("style='font-size:" + size + "px'&gt;");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(size </a:t>
            </a:r>
            <a:r>
              <a:rPr lang="en-US" altLang="ko-KR" sz="1400" dirty="0"/>
              <a:t>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while(</a:t>
            </a:r>
            <a:r>
              <a:rPr lang="en-US" altLang="ko-KR" sz="1400" b="1" dirty="0" err="1" smtClean="0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–18 </a:t>
            </a:r>
            <a:r>
              <a:rPr lang="en-US" altLang="ko-KR" dirty="0"/>
              <a:t>while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0~n</a:t>
            </a:r>
            <a:r>
              <a:rPr lang="ko-KR" altLang="en-US" dirty="0"/>
              <a:t>까지의 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 smtClean="0"/>
              <a:t>까지 </a:t>
            </a:r>
            <a:r>
              <a:rPr lang="ko-KR" altLang="en-US" dirty="0"/>
              <a:t>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title&gt;do-while </a:t>
            </a:r>
            <a:r>
              <a:rPr lang="ko-KR" altLang="en-US" sz="1400" dirty="0" smtClean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do </a:t>
            </a:r>
            <a:r>
              <a:rPr lang="en-US" altLang="ko-KR" sz="1400" b="1" dirty="0">
                <a:latin typeface="+mj-lt"/>
              </a:rPr>
              <a:t>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안쪽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하나만 </a:t>
            </a:r>
            <a:r>
              <a:rPr lang="ko-KR" altLang="en-US" dirty="0"/>
              <a:t>벗어나도록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 코드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}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(a) </a:t>
              </a:r>
              <a:r>
                <a:rPr lang="ko-KR" altLang="en-US" sz="1200" dirty="0" err="1" smtClean="0"/>
                <a:t>반복문</a:t>
              </a:r>
              <a:r>
                <a:rPr lang="ko-KR" altLang="en-US" sz="1200" dirty="0" smtClean="0"/>
                <a:t> 벗어나기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 smtClean="0"/>
                <a:t>중첩 </a:t>
              </a:r>
              <a:r>
                <a:rPr lang="ko-KR" altLang="en-US" sz="1200" dirty="0"/>
                <a:t>반복에서 </a:t>
              </a:r>
              <a:r>
                <a:rPr lang="ko-KR" altLang="en-US" sz="1200" dirty="0" smtClean="0"/>
                <a:t>현재 </a:t>
              </a:r>
              <a:r>
                <a:rPr lang="ko-KR" altLang="en-US" sz="1200" dirty="0" err="1" smtClean="0"/>
                <a:t>반복문만</a:t>
              </a:r>
              <a:r>
                <a:rPr lang="ko-KR" altLang="en-US" sz="1200" dirty="0" smtClean="0"/>
                <a:t> 벗어남</a:t>
              </a:r>
              <a:endParaRPr lang="ko-KR" altLang="en-US" sz="12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-20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&lt;title&gt;break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</a:t>
            </a:r>
            <a:r>
              <a:rPr lang="ko-KR" altLang="en-US" sz="1400" dirty="0" smtClean="0"/>
              <a:t>더해야 </a:t>
            </a:r>
            <a:r>
              <a:rPr lang="en-US" altLang="ko-KR" sz="1400" dirty="0" smtClean="0"/>
              <a:t>3000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넘는가</a:t>
            </a:r>
            <a:r>
              <a:rPr lang="en-US" altLang="ko-KR" sz="1400" dirty="0" smtClean="0"/>
              <a:t>?&lt;/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=0,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 smtClean="0"/>
              <a:t>	while(true</a:t>
            </a:r>
            <a:r>
              <a:rPr lang="en-US" altLang="ko-KR" sz="1400" b="1" dirty="0"/>
              <a:t>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</a:t>
            </a:r>
            <a:r>
              <a:rPr lang="ko-KR" altLang="en-US" sz="1400" dirty="0" smtClean="0"/>
              <a:t>반</a:t>
            </a:r>
            <a:r>
              <a:rPr lang="ko-KR" altLang="en-US" sz="1400" dirty="0"/>
              <a:t>복</a:t>
            </a:r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if(sum </a:t>
            </a:r>
            <a:r>
              <a:rPr lang="en-US" altLang="ko-KR" sz="1400" dirty="0"/>
              <a:t>&gt; 3000)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벗어남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까지 더하면 </a:t>
            </a:r>
            <a:r>
              <a:rPr lang="en-US" altLang="ko-KR" sz="1400" dirty="0" smtClean="0"/>
              <a:t>3000</a:t>
            </a:r>
            <a:r>
              <a:rPr lang="ko-KR" altLang="en-US" sz="1400" dirty="0" smtClean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-21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&lt;title&gt;continue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dirty="0" smtClean="0"/>
              <a:t>{ 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if(i%3 </a:t>
            </a:r>
            <a:r>
              <a:rPr lang="en-US" altLang="ko-KR" sz="1400" b="1" dirty="0"/>
              <a:t>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이 아닌 </a:t>
            </a:r>
            <a:r>
              <a:rPr lang="ko-KR" altLang="en-US" sz="1400" dirty="0"/>
              <a:t>경우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continue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 </a:t>
            </a:r>
            <a:r>
              <a:rPr lang="en-US" altLang="ko-KR" sz="1400" dirty="0" smtClean="0"/>
              <a:t>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목적을 가지고 작성된 코드 블록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전달받아 처리한 후 </a:t>
            </a:r>
            <a:r>
              <a:rPr lang="ko-KR" altLang="en-US" dirty="0" smtClean="0"/>
              <a:t>결과를 돌려주는</a:t>
            </a:r>
            <a:r>
              <a:rPr lang="en-US" altLang="ko-KR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함수 개념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더하기 부탁해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구성과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함수의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함수 호출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함수의 코드 실행 요청</a:t>
            </a:r>
            <a:endParaRPr lang="ko-KR" altLang="en-US" sz="18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adder </a:t>
              </a:r>
              <a:r>
                <a:rPr lang="en-US" altLang="ko-KR" dirty="0" smtClean="0"/>
                <a:t>(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b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 smtClean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선언</a:t>
              </a:r>
              <a:endParaRPr lang="en-US" altLang="ko-KR" sz="1000" dirty="0" smtClean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매개 변수 </a:t>
              </a:r>
              <a:endParaRPr lang="ko-KR" altLang="en-US" sz="10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반환 키워드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반환 값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이름</a:t>
              </a:r>
              <a:endParaRPr lang="ko-KR" altLang="en-US" sz="1000" dirty="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2990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n = </a:t>
              </a:r>
              <a:r>
                <a:rPr lang="en-US" altLang="ko-KR" sz="1400" dirty="0" smtClean="0"/>
                <a:t>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</a:t>
              </a:r>
              <a:r>
                <a:rPr lang="en-US" altLang="ko-KR" sz="1400" dirty="0" smtClean="0"/>
                <a:t> b</a:t>
              </a:r>
              <a:r>
                <a:rPr lang="en-US" altLang="ko-KR" sz="1400" dirty="0"/>
                <a:t>)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 fontAlgn="base" latinLnBrk="0"/>
              <a:r>
                <a:rPr lang="en-US" altLang="ko-KR" sz="1400" dirty="0"/>
                <a:t>	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호</a:t>
              </a:r>
              <a:r>
                <a:rPr lang="ko-KR" altLang="en-US" sz="1000" dirty="0"/>
                <a:t>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코드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–22 </a:t>
            </a:r>
            <a:r>
              <a:rPr lang="en-US" altLang="ko-KR" dirty="0"/>
              <a:t>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sum;</a:t>
            </a:r>
          </a:p>
          <a:p>
            <a:pPr defTabSz="180000"/>
            <a:r>
              <a:rPr lang="en-US" altLang="ko-KR" sz="1400" dirty="0" smtClean="0"/>
              <a:t>	sum </a:t>
            </a:r>
            <a:r>
              <a:rPr lang="en-US" altLang="ko-KR" sz="1400" dirty="0"/>
              <a:t>= a + b;</a:t>
            </a:r>
          </a:p>
          <a:p>
            <a:pPr defTabSz="180000"/>
            <a:r>
              <a:rPr lang="en-US" altLang="ko-KR" sz="1400" b="1" dirty="0" smtClean="0"/>
              <a:t>	return </a:t>
            </a:r>
            <a:r>
              <a:rPr lang="en-US" altLang="ko-KR" sz="1400" b="1" dirty="0"/>
              <a:t>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adder(24567, 98374</a:t>
            </a:r>
            <a:r>
              <a:rPr lang="en-US" altLang="ko-KR" sz="1400" b="1" dirty="0" smtClean="0"/>
              <a:t>);</a:t>
            </a:r>
            <a:r>
              <a:rPr lang="en-US" altLang="ko-KR" sz="1400" dirty="0" smtClean="0"/>
              <a:t> // </a:t>
            </a:r>
            <a:r>
              <a:rPr lang="ko-KR" altLang="en-US" sz="1400" dirty="0" smtClean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 </a:t>
            </a:r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 smtClean="0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이미지에 마우스를 </a:t>
            </a:r>
            <a:r>
              <a:rPr lang="ko-KR" altLang="en-US" sz="1000" dirty="0"/>
              <a:t>올리면 </a:t>
            </a:r>
            <a:r>
              <a:rPr lang="ko-KR" altLang="en-US" sz="1000" dirty="0" smtClean="0"/>
              <a:t>바나나로</a:t>
            </a:r>
            <a:endParaRPr lang="en-US" altLang="ko-KR" sz="1000" dirty="0" smtClean="0"/>
          </a:p>
          <a:p>
            <a:r>
              <a:rPr lang="ko-KR" altLang="en-US" sz="1000" dirty="0" smtClean="0"/>
              <a:t>내리면 다시 </a:t>
            </a:r>
            <a:r>
              <a:rPr lang="ko-KR" altLang="en-US" sz="1000" dirty="0"/>
              <a:t>사과로 </a:t>
            </a:r>
            <a:r>
              <a:rPr lang="ko-KR" altLang="en-US" sz="1000" dirty="0" smtClean="0"/>
              <a:t>바뀐다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ko-KR" altLang="en-US" sz="2000" dirty="0" smtClean="0"/>
              <a:t>대표적인 자바스크립트 함수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 smtClean="0"/>
              <a:t>30 </a:t>
            </a:r>
          </a:p>
          <a:p>
            <a:pPr lvl="1"/>
            <a:r>
              <a:rPr lang="en-US" altLang="ko-KR" sz="1800" dirty="0" err="1" smtClean="0"/>
              <a:t>parseInt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 smtClean="0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isNaN</a:t>
            </a:r>
            <a:r>
              <a:rPr lang="en-US" altLang="ko-KR" sz="1600" dirty="0"/>
              <a:t>("</a:t>
            </a:r>
            <a:r>
              <a:rPr lang="en-US" altLang="ko-KR" sz="1600" dirty="0" smtClean="0"/>
              <a:t>32</a:t>
            </a:r>
            <a:r>
              <a:rPr lang="en-US" altLang="ko-KR" sz="1600" dirty="0"/>
              <a:t>")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	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("hello") </a:t>
            </a:r>
            <a:r>
              <a:rPr lang="en-US" altLang="ko-KR" sz="1600" dirty="0"/>
              <a:t>// </a:t>
            </a:r>
            <a:r>
              <a:rPr lang="en-US" altLang="ko-KR" sz="1600" dirty="0" smtClean="0"/>
              <a:t>true </a:t>
            </a:r>
            <a:r>
              <a:rPr lang="ko-KR" altLang="en-US" sz="1600" dirty="0"/>
              <a:t>리턴</a:t>
            </a:r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18791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–23 </a:t>
            </a:r>
            <a:r>
              <a:rPr lang="en-US" altLang="ko-KR" dirty="0" err="1"/>
              <a:t>eval</a:t>
            </a:r>
            <a:r>
              <a:rPr lang="en-US" altLang="ko-KR" dirty="0" smtClean="0"/>
              <a:t>()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parseInt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isNaN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 smtClean="0"/>
              <a:t>30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res + </a:t>
            </a:r>
            <a:r>
              <a:rPr lang="en-US" altLang="ko-KR" sz="1200" dirty="0"/>
              <a:t>"&lt;</a:t>
            </a:r>
            <a:r>
              <a:rPr lang="en-US" altLang="ko-KR" sz="1200" dirty="0" err="1" smtClean="0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isNaN</a:t>
            </a:r>
            <a:r>
              <a:rPr lang="en-US" altLang="ko-KR" sz="1200" b="1" dirty="0" smtClean="0"/>
              <a:t>(n</a:t>
            </a:r>
            <a:r>
              <a:rPr lang="en-US" altLang="ko-KR" sz="1200" b="1" dirty="0"/>
              <a:t>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3" y="1772816"/>
            <a:ext cx="2825896" cy="29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isNaN</a:t>
            </a:r>
            <a:r>
              <a:rPr lang="en-US" altLang="ko-KR" sz="1400" b="1" dirty="0" smtClean="0"/>
              <a:t>(m</a:t>
            </a:r>
            <a:r>
              <a:rPr lang="en-US" altLang="ko-KR" sz="1400" b="1" dirty="0"/>
              <a:t>) || m &lt; 1 || m &gt; 9) { 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return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80000"/>
            <a:r>
              <a:rPr lang="it-IT" altLang="ko-KR" sz="1400" dirty="0" smtClean="0"/>
              <a:t>		document.write(m </a:t>
            </a:r>
            <a:r>
              <a:rPr lang="it-IT" altLang="ko-KR" sz="1400" dirty="0"/>
              <a:t>+ "x" + i + "=" + m*i + "&lt;br&gt;");</a:t>
            </a:r>
          </a:p>
          <a:p>
            <a:pPr defTabSz="180000"/>
            <a:r>
              <a:rPr lang="en-US" altLang="ko-KR" sz="1400" dirty="0" smtClean="0"/>
              <a:t>	} 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gugudan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 // </a:t>
            </a:r>
            <a:r>
              <a:rPr lang="ko-KR" altLang="en-US" sz="1400" dirty="0"/>
              <a:t>함수 호출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–24 </a:t>
            </a:r>
            <a:r>
              <a:rPr lang="ko-KR" altLang="en-US" dirty="0" smtClean="0"/>
              <a:t>구구단 출력 함수 만들기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</a:t>
            </a:r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en-US" altLang="ko-KR" sz="1000" dirty="0" smtClean="0">
                <a:solidFill>
                  <a:schemeClr val="tx1"/>
                </a:solidFill>
              </a:rPr>
              <a:t> 1~9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&lt;script&gt;&lt;/script&gt; </a:t>
            </a:r>
            <a:r>
              <a:rPr lang="ko-KR" altLang="en-US" smtClean="0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&lt;head&gt;&lt;/head&gt;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&lt;body&gt;&lt;/body&gt; </a:t>
            </a:r>
            <a:r>
              <a:rPr lang="ko-KR" altLang="en-US" dirty="0" smtClean="0"/>
              <a:t>내 어디든 가능</a:t>
            </a:r>
          </a:p>
          <a:p>
            <a:pPr lvl="1"/>
            <a:r>
              <a:rPr lang="ko-KR" altLang="en-US" dirty="0" smtClean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 </a:t>
            </a:r>
            <a:r>
              <a:rPr lang="en-US" altLang="ko-KR" dirty="0"/>
              <a:t>&lt;script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자바스크립트코드작성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085869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&lt;script&gt; </a:t>
            </a:r>
            <a:r>
              <a:rPr lang="ko-KR" altLang="en-US" dirty="0" smtClean="0"/>
              <a:t>태그 없이 자바스크립트 코드만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여러 </a:t>
            </a:r>
            <a:r>
              <a:rPr lang="ko-KR" altLang="en-US" dirty="0" smtClean="0"/>
              <a:t>웹 페이지에서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페이지마다 자바스크립트 코드 작성 중복 불필요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&lt;script&gt;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4254187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부터 이곳에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 추가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작성하면 </a:t>
            </a:r>
            <a:r>
              <a:rPr lang="ko-KR" altLang="en-US" sz="1600" kern="0" dirty="0" smtClean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21701</TotalTime>
  <Words>2908</Words>
  <Application>Microsoft Office PowerPoint</Application>
  <PresentationFormat>화면 슬라이드 쇼(4:3)</PresentationFormat>
  <Paragraphs>1167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HY나무L</vt:lpstr>
      <vt:lpstr>HY나무M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659</cp:revision>
  <cp:lastPrinted>2016-11-15T04:04:12Z</cp:lastPrinted>
  <dcterms:created xsi:type="dcterms:W3CDTF">2011-08-27T14:53:28Z</dcterms:created>
  <dcterms:modified xsi:type="dcterms:W3CDTF">2018-01-04T08:46:02Z</dcterms:modified>
</cp:coreProperties>
</file>